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>
        <p:scale>
          <a:sx n="100" d="100"/>
          <a:sy n="100" d="100"/>
        </p:scale>
        <p:origin x="234" y="-28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8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7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6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7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4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BD93-AB5B-4515-969F-2B79DDDC576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3551-4BA7-4CBA-9EF7-1AA867EAD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77240"/>
            <a:ext cx="7772400" cy="459486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GB" dirty="0" smtClean="0"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GB" dirty="0"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GB" dirty="0"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GB" dirty="0" smtClean="0">
                <a:latin typeface="123Marker" panose="02000603000000000000" pitchFamily="2" charset="0"/>
                <a:ea typeface="123Marker" panose="02000603000000000000" pitchFamily="2" charset="0"/>
              </a:rPr>
              <a:t/>
            </a:r>
            <a:br>
              <a:rPr lang="en-GB" dirty="0" smtClean="0"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en-GB" sz="4900" dirty="0" smtClean="0">
                <a:latin typeface="Funnier" panose="00000400000000000000" pitchFamily="2" charset="0"/>
                <a:ea typeface="123Marker" panose="02000603000000000000" pitchFamily="2" charset="0"/>
              </a:rPr>
              <a:t>Shield Row Primary School</a:t>
            </a:r>
            <a:r>
              <a:rPr lang="en-GB" sz="4900" dirty="0"/>
              <a:t/>
            </a:r>
            <a:br>
              <a:rPr lang="en-GB" sz="49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65860" y="6264145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0014"/>
                </a:solidFill>
                <a:latin typeface="KG Ray of Sunshine" panose="02000506000000020004" pitchFamily="2" charset="0"/>
              </a:rPr>
              <a:t>A guide to Phonics </a:t>
            </a:r>
            <a:r>
              <a:rPr lang="en-GB" sz="2400" b="1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and Reading Development</a:t>
            </a:r>
          </a:p>
          <a:p>
            <a:pPr algn="ctr"/>
            <a:endParaRPr lang="en-GB" sz="2400" dirty="0">
              <a:solidFill>
                <a:srgbClr val="000014"/>
              </a:solidFill>
              <a:latin typeface="KG Ray of Sunshine" panose="02000506000000020004" pitchFamily="2" charset="0"/>
            </a:endParaRPr>
          </a:p>
          <a:p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Phonics has been widely recognised and accepted </a:t>
            </a:r>
            <a:r>
              <a:rPr lang="en-GB" sz="2400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as the </a:t>
            </a:r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first and most significant strategy in the </a:t>
            </a:r>
            <a:r>
              <a:rPr lang="en-GB" sz="2400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process of </a:t>
            </a:r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reading development. This guide is designed </a:t>
            </a:r>
            <a:r>
              <a:rPr lang="en-GB" sz="2400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to give </a:t>
            </a:r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a brief overview of why and how we </a:t>
            </a:r>
            <a:r>
              <a:rPr lang="en-GB" sz="2400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teach phonics </a:t>
            </a:r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at </a:t>
            </a:r>
            <a:r>
              <a:rPr lang="en-GB" sz="2400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Shield Row </a:t>
            </a:r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and how parents can </a:t>
            </a:r>
            <a:r>
              <a:rPr lang="en-GB" sz="2400" dirty="0" smtClean="0">
                <a:solidFill>
                  <a:srgbClr val="000014"/>
                </a:solidFill>
                <a:latin typeface="KG Ray of Sunshine" panose="02000506000000020004" pitchFamily="2" charset="0"/>
              </a:rPr>
              <a:t>support this </a:t>
            </a:r>
            <a:r>
              <a:rPr lang="en-GB" sz="2400" dirty="0">
                <a:solidFill>
                  <a:srgbClr val="000014"/>
                </a:solidFill>
                <a:latin typeface="KG Ray of Sunshine" panose="02000506000000020004" pitchFamily="2" charset="0"/>
              </a:rPr>
              <a:t>teaching at home.</a:t>
            </a:r>
            <a:endParaRPr lang="en-GB" sz="2400" dirty="0">
              <a:latin typeface="KG Ray of Sunshine" panose="02000506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7"/>
          <a:stretch/>
        </p:blipFill>
        <p:spPr>
          <a:xfrm>
            <a:off x="2076448" y="2644139"/>
            <a:ext cx="5010151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" y="1610440"/>
            <a:ext cx="8343900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Phonics teaches children to listen carefully,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differentiate between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sounds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recognise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phonemes (sounds)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that make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up each word. Learning the phonemes and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corresponding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grapheme (written form) is the basis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for learning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to read and spell words.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At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Shield Row Primary School the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teaching of phonics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is approached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in an engaging fun way for all the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children. Phonic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sessions are composed of games, music,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stories, songs and actions. We concentrate mainly on the first phase of phonic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teaching (Phase 1). This phase focuses on developing children's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speaking and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listening skills, and continues throughout the year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.</a:t>
            </a:r>
          </a:p>
          <a:p>
            <a:endParaRPr lang="en-GB" sz="1600" b="1" u="sng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b="1" u="sng" dirty="0" smtClean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 </a:t>
            </a:r>
            <a:r>
              <a:rPr lang="en-GB" sz="1600" b="1" u="sng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1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emphasis during Phase 1 is to get children attuned to the sounds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around them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ready to begin developing oral blending and segmenting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skills. Recognising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identifying sounds in the environment, voice sounds,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sounds that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are produced from musical instruments and body percussion form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basis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of the learning. This together with emphasis on teaching rhyme, </a:t>
            </a:r>
            <a:r>
              <a:rPr lang="en-GB" sz="1600" dirty="0" err="1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rhythm,beat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alliteration give the children the skills to confidently move onto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next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phase. Phase 1 consists of the following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aspects:</a:t>
            </a:r>
            <a:endParaRPr lang="en-GB" sz="1600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1 General sound discrimination - environmental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aim of this aspect is to raise children's awareness of the sounds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around them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to develop their listening skills. Activities include going on a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listening walk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, drumming on different items outside and comparing the sounds,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playing a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sounds lotto game and making shakers.</a:t>
            </a:r>
          </a:p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2 - General sound discrimination - instrumental sounds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This aspect aims to develop children's awareness of sounds made by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various instruments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noise makers. Activities include comparing and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matching sound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makers, playing instruments alongside a story and making loud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quiet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sounds.</a:t>
            </a:r>
          </a:p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3 - General sound discrimination - body percussion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aim of this aspect is to develop children's awareness of sounds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rhythms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. Activities include singing songs and action rhymes, listening to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music and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developing a sounds vocabulary.</a:t>
            </a:r>
          </a:p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4 - Rhythm and rhyme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This aspect aims to develop children's appreciation and experiences of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rhythm and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rhyme in speech. Activities include rhyming stories, rhyming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bingo, clapping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out the syllables in words and odd one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out.</a:t>
            </a:r>
            <a:endParaRPr lang="en-GB" sz="1600" dirty="0"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9575" y="330815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essHand" panose="02000603000000000000" pitchFamily="2" charset="0"/>
                <a:ea typeface="JessHand" panose="02000603000000000000" pitchFamily="2" charset="0"/>
              </a:rPr>
              <a:t>Why phonics?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" y="494467"/>
            <a:ext cx="86182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5 - Alliteration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focus is on initial sounds of words, with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activities including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I-Spy type games and matching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objects which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begin with the same sound.</a:t>
            </a:r>
          </a:p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6 - Voice sounds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aim is to distinguish between different vocal sounds and to begin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oral blending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segmenting. Activities include Metal Mike, where children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feed pictures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of objects into a toy robot's mouth and the adult sounds out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name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of the object in a robot voice - /c/-/u/-/p/ cup, with the children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joining in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.</a:t>
            </a:r>
          </a:p>
          <a:p>
            <a:r>
              <a:rPr lang="en-GB" sz="1600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Aspect 7 - Oral blending and segmenting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To practise oral blending, the adult could say some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sounds, such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 /c/-/u/-/p/ and see whether the children can pick out a cup from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 group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of objects. For segmenting practise, the adult could hold up an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object such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as a sock and ask the children which sounds they can hear in the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word sock.</a:t>
            </a:r>
          </a:p>
          <a:p>
            <a:endParaRPr lang="en-GB" sz="1600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u="sng" dirty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 2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This is the phase where we introduce letters in a set order. We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encourage children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to make the link between the sound and the letter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shape. Once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children have been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introduced to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several sounds they can then begin to sort objects using the initial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sound as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 prompt. It is important at this stage to say each sound correctly.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(refer to </a:t>
            </a:r>
            <a:r>
              <a:rPr lang="en-GB" sz="1600" dirty="0" err="1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weblinks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 for guidance)</a:t>
            </a:r>
            <a:endParaRPr lang="en-GB" sz="1600" dirty="0"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1" y="5827032"/>
            <a:ext cx="7582958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" y="494467"/>
            <a:ext cx="86182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 3</a:t>
            </a:r>
            <a:endParaRPr lang="en-GB" sz="1600" u="sng" dirty="0">
              <a:solidFill>
                <a:srgbClr val="008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This is the phase where we introduce the children to consonant digraphs and vowel digraphs (2 letters that make 1 sound). By this point, children should be able to segment and blend words to read them. </a:t>
            </a:r>
            <a:r>
              <a:rPr lang="en-GB" sz="1600" b="1" dirty="0">
                <a:latin typeface="JessHand" panose="02000603000000000000" pitchFamily="2" charset="0"/>
                <a:ea typeface="JessHand" panose="02000603000000000000" pitchFamily="2" charset="0"/>
              </a:rPr>
              <a:t>words, including ‘me,’ ‘was,’ ‘my,’ ‘you’ and ‘they’. 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They learn the names of the letters, as well as the sounds they make.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By the end of phase 3, the children should be able to say the sound made by most, or all, Phase 2 and 3 graphemes, blend and read CVC words made from these graphemes, read the tricky words and write letters correctly when given an example to copy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.</a:t>
            </a:r>
            <a:endParaRPr lang="en-GB" sz="1600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" y="8186797"/>
            <a:ext cx="86182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 4</a:t>
            </a:r>
            <a:endParaRPr lang="en-GB" sz="1600" u="sng" dirty="0">
              <a:solidFill>
                <a:srgbClr val="008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By now, children should be confident with each phoneme.</a:t>
            </a:r>
            <a:r>
              <a:rPr lang="en-GB" sz="1600" b="1" dirty="0">
                <a:latin typeface="JessHand" panose="02000603000000000000" pitchFamily="2" charset="0"/>
                <a:ea typeface="JessHand" panose="02000603000000000000" pitchFamily="2" charset="0"/>
              </a:rPr>
              <a:t> </a:t>
            </a:r>
            <a:r>
              <a:rPr lang="en-GB" sz="1600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From </a:t>
            </a:r>
            <a:r>
              <a:rPr lang="en-GB" sz="1600" b="1" dirty="0">
                <a:latin typeface="JessHand" panose="02000603000000000000" pitchFamily="2" charset="0"/>
                <a:ea typeface="JessHand" panose="02000603000000000000" pitchFamily="2" charset="0"/>
              </a:rPr>
              <a:t>here on, phonics teaching is about consolidating and refining their knowledge, introducing more spelling patterns and tricky words, and increasing vocabulary</a:t>
            </a:r>
            <a:r>
              <a:rPr lang="en-GB" sz="1600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, </a:t>
            </a:r>
          </a:p>
          <a:p>
            <a:pPr fontAlgn="base"/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In Phase 4 phonics, children will, among other things: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Practise reading and spelling CVCC words (‘bump', 'nest', ‘belt,’ ‘milk’, </a:t>
            </a:r>
            <a:r>
              <a:rPr lang="en-GB" sz="1600" dirty="0" err="1">
                <a:latin typeface="JessHand" panose="02000603000000000000" pitchFamily="2" charset="0"/>
                <a:ea typeface="JessHand" panose="02000603000000000000" pitchFamily="2" charset="0"/>
              </a:rPr>
              <a:t>etc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)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Practise reading and spelling high frequency words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Practise reading and writing sentences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Learn more tricky words, including ‘have,’ ‘like,’ ‘some,’ ‘little’</a:t>
            </a:r>
          </a:p>
          <a:p>
            <a:pPr fontAlgn="base"/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Children should now be blending confidently to work out new words. They should be starting to be able to read words 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automatically, 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rather than having to sound them out. 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Children should 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also be able to write every letter, mostly correctly. </a:t>
            </a:r>
          </a:p>
          <a:p>
            <a:endParaRPr lang="en-GB" sz="1600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" y="2761469"/>
            <a:ext cx="7544853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" y="494467"/>
            <a:ext cx="861822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 5</a:t>
            </a:r>
            <a:endParaRPr lang="en-GB" sz="1600" u="sng" dirty="0">
              <a:solidFill>
                <a:srgbClr val="008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pPr fontAlgn="base"/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Phase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5 generally takes children the whole of Year 1.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This is where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we start introducing alternative spellings for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phonemes such as '</a:t>
            </a:r>
            <a:r>
              <a:rPr lang="en-GB" dirty="0" err="1" smtClean="0">
                <a:latin typeface="JessHand" panose="02000603000000000000" pitchFamily="2" charset="0"/>
                <a:ea typeface="JessHand" panose="02000603000000000000" pitchFamily="2" charset="0"/>
              </a:rPr>
              <a:t>igh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’. The children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master these in reading first, and as their fluency develops, we begin to see them using them correctly in spelling.’</a:t>
            </a:r>
          </a:p>
          <a:p>
            <a:pPr fontAlgn="base"/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Children learn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alternative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 graphemes (different ways of spelling each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phoneme)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and alternative pronunciations for these: for example, learning that the grapheme ‘ow’ makes a different sound in ‘snow’ and ‘cow’. </a:t>
            </a:r>
          </a:p>
          <a:p>
            <a:pPr fontAlgn="base"/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Children</a:t>
            </a:r>
            <a:r>
              <a:rPr lang="en-GB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 </a:t>
            </a:r>
            <a:r>
              <a:rPr lang="en-GB" b="1" dirty="0">
                <a:latin typeface="JessHand" panose="02000603000000000000" pitchFamily="2" charset="0"/>
                <a:ea typeface="JessHand" panose="02000603000000000000" pitchFamily="2" charset="0"/>
              </a:rPr>
              <a:t>should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become quicker at blending, and start to do it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silently. They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learn about split 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digraphs such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as the a-e in ‘name.’</a:t>
            </a:r>
          </a:p>
          <a:p>
            <a:pPr fontAlgn="base"/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Children will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start to choose the right graphemes when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spelling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and will learn more tricky words, including ‘people,’ ‘water’ and ‘friend’. They also learn one new phoneme: /</a:t>
            </a:r>
            <a:r>
              <a:rPr lang="en-GB" dirty="0" err="1">
                <a:latin typeface="JessHand" panose="02000603000000000000" pitchFamily="2" charset="0"/>
                <a:ea typeface="JessHand" panose="02000603000000000000" pitchFamily="2" charset="0"/>
              </a:rPr>
              <a:t>zh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/, as in ‘treasure.’</a:t>
            </a:r>
          </a:p>
          <a:p>
            <a:pPr fontAlgn="base"/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By the </a:t>
            </a:r>
            <a:r>
              <a:rPr lang="en-GB" b="1" dirty="0">
                <a:latin typeface="JessHand" panose="02000603000000000000" pitchFamily="2" charset="0"/>
                <a:ea typeface="JessHand" panose="02000603000000000000" pitchFamily="2" charset="0"/>
              </a:rPr>
              <a:t>end of Year 1,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children should be able to:</a:t>
            </a:r>
          </a:p>
          <a:p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Say the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phoneme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for any grapheme they are shown</a:t>
            </a:r>
          </a:p>
          <a:p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Write the common graphemes for any given 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phoneme 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(e.g. ‘e,’ ‘</a:t>
            </a:r>
            <a:r>
              <a:rPr lang="en-GB" dirty="0" err="1">
                <a:latin typeface="JessHand" panose="02000603000000000000" pitchFamily="2" charset="0"/>
                <a:ea typeface="JessHand" panose="02000603000000000000" pitchFamily="2" charset="0"/>
              </a:rPr>
              <a:t>ee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,’ ‘</a:t>
            </a:r>
            <a:r>
              <a:rPr lang="en-GB" dirty="0" err="1">
                <a:latin typeface="JessHand" panose="02000603000000000000" pitchFamily="2" charset="0"/>
                <a:ea typeface="JessHand" panose="02000603000000000000" pitchFamily="2" charset="0"/>
              </a:rPr>
              <a:t>ie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,’ ‘</a:t>
            </a:r>
            <a:r>
              <a:rPr lang="en-GB" dirty="0" err="1">
                <a:latin typeface="JessHand" panose="02000603000000000000" pitchFamily="2" charset="0"/>
                <a:ea typeface="JessHand" panose="02000603000000000000" pitchFamily="2" charset="0"/>
              </a:rPr>
              <a:t>ea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’)</a:t>
            </a:r>
          </a:p>
          <a:p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Use their phonics knowledge to read and spell unfamiliar words of up to three </a:t>
            </a:r>
            <a:r>
              <a:rPr lang="en-GB" dirty="0" smtClean="0">
                <a:latin typeface="JessHand" panose="02000603000000000000" pitchFamily="2" charset="0"/>
                <a:ea typeface="JessHand" panose="02000603000000000000" pitchFamily="2" charset="0"/>
              </a:rPr>
              <a:t>syllables</a:t>
            </a:r>
            <a:endParaRPr lang="en-GB" dirty="0"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Read all of the 100 high frequency words, and be able to spell most of them</a:t>
            </a:r>
          </a:p>
          <a:p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Form letters correctly</a:t>
            </a:r>
          </a:p>
          <a:p>
            <a:pPr fontAlgn="base"/>
            <a:r>
              <a:rPr lang="en-GB" b="1" dirty="0">
                <a:latin typeface="JessHand" panose="02000603000000000000" pitchFamily="2" charset="0"/>
                <a:ea typeface="JessHand" panose="02000603000000000000" pitchFamily="2" charset="0"/>
              </a:rPr>
              <a:t>At the end of Year 1, all children are given a Phonics Screening Check</a:t>
            </a:r>
            <a:r>
              <a:rPr lang="en-GB" dirty="0">
                <a:latin typeface="JessHand" panose="02000603000000000000" pitchFamily="2" charset="0"/>
                <a:ea typeface="JessHand" panose="02000603000000000000" pitchFamily="2" charset="0"/>
              </a:rPr>
              <a:t> to ensure they have mastered the appropriate knowledge.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5" y="6649998"/>
            <a:ext cx="7630590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" y="494467"/>
            <a:ext cx="86182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smtClean="0">
                <a:solidFill>
                  <a:srgbClr val="008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Phase 6</a:t>
            </a:r>
            <a:endParaRPr lang="en-GB" sz="1600" u="sng" dirty="0">
              <a:solidFill>
                <a:srgbClr val="008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pPr fontAlgn="base"/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Phase 6 phonics takes place 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at the beginning of Year 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2, with the aim of children becoming fluent readers and accurate spellers.</a:t>
            </a:r>
          </a:p>
          <a:p>
            <a:pPr fontAlgn="base"/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By Phase 6, children should be able to read hundreds of words using one of three strategies: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Reading them automatically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Decoding them quickly and silently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Decoding them aloud</a:t>
            </a:r>
          </a:p>
          <a:p>
            <a:pPr fontAlgn="base"/>
            <a:r>
              <a:rPr lang="en-GB" sz="1600" b="1" dirty="0">
                <a:latin typeface="JessHand" panose="02000603000000000000" pitchFamily="2" charset="0"/>
                <a:ea typeface="JessHand" panose="02000603000000000000" pitchFamily="2" charset="0"/>
              </a:rPr>
              <a:t>Children should now be spelling most words </a:t>
            </a:r>
            <a:r>
              <a:rPr lang="en-GB" sz="1600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accurately.</a:t>
            </a:r>
          </a:p>
          <a:p>
            <a:pPr fontAlgn="base"/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Through phase 6, children 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will also learn, among other things:</a:t>
            </a:r>
          </a:p>
          <a:p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Prefixes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 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and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 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suffixes, 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e.g. ‘in-’ and ‘-</a:t>
            </a:r>
            <a:r>
              <a:rPr lang="en-GB" sz="1600" dirty="0" err="1">
                <a:latin typeface="JessHand" panose="02000603000000000000" pitchFamily="2" charset="0"/>
                <a:ea typeface="JessHand" panose="02000603000000000000" pitchFamily="2" charset="0"/>
              </a:rPr>
              <a:t>ed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’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The past 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tense</a:t>
            </a:r>
            <a:endParaRPr lang="en-GB" sz="1600" dirty="0"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Memory strategies for high frequency or topic words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Proof-reading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How to use a dictionary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Where to put the apostrophe in words like ‘I’m’</a:t>
            </a:r>
          </a:p>
          <a:p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Spelling rules</a:t>
            </a:r>
          </a:p>
          <a:p>
            <a:pPr fontAlgn="base"/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Although formal phonics teaching is usually complete by the end of Year 2, children continue to use their knowledge as they move up the school. </a:t>
            </a:r>
            <a:r>
              <a:rPr lang="en-GB" sz="1600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The </a:t>
            </a:r>
            <a:r>
              <a:rPr lang="en-GB" sz="1600" b="1" dirty="0">
                <a:latin typeface="JessHand" panose="02000603000000000000" pitchFamily="2" charset="0"/>
                <a:ea typeface="JessHand" panose="02000603000000000000" pitchFamily="2" charset="0"/>
              </a:rPr>
              <a:t>whole aim of phonics teaching is not just to learn the </a:t>
            </a:r>
            <a:r>
              <a:rPr lang="en-GB" sz="1600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phonemes, </a:t>
            </a:r>
            <a:r>
              <a:rPr lang="en-GB" sz="1600" b="1" dirty="0">
                <a:latin typeface="JessHand" panose="02000603000000000000" pitchFamily="2" charset="0"/>
                <a:ea typeface="JessHand" panose="02000603000000000000" pitchFamily="2" charset="0"/>
              </a:rPr>
              <a:t>but to use them as a tool for reading and </a:t>
            </a:r>
            <a:r>
              <a:rPr lang="en-GB" sz="1600" b="1" dirty="0" smtClean="0">
                <a:latin typeface="JessHand" panose="02000603000000000000" pitchFamily="2" charset="0"/>
                <a:ea typeface="JessHand" panose="02000603000000000000" pitchFamily="2" charset="0"/>
              </a:rPr>
              <a:t>spelling.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 Everything </a:t>
            </a:r>
            <a:r>
              <a:rPr lang="en-GB" sz="1600" dirty="0">
                <a:latin typeface="JessHand" panose="02000603000000000000" pitchFamily="2" charset="0"/>
                <a:ea typeface="JessHand" panose="02000603000000000000" pitchFamily="2" charset="0"/>
              </a:rPr>
              <a:t>leads on to independent reading and writing</a:t>
            </a:r>
            <a:r>
              <a:rPr lang="en-GB" sz="1600" dirty="0" smtClean="0">
                <a:latin typeface="JessHand" panose="02000603000000000000" pitchFamily="2" charset="0"/>
                <a:ea typeface="JessHand" panose="02000603000000000000" pitchFamily="2" charset="0"/>
              </a:rPr>
              <a:t>.</a:t>
            </a:r>
            <a:endParaRPr lang="en-GB" sz="1600" dirty="0"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896368"/>
            <a:ext cx="854964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 following list gives a flavour of the type of activities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that can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be carried out at home to support your child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in developing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their phonic knowledge and awareness. The list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of </a:t>
            </a:r>
            <a:r>
              <a:rPr lang="en-GB" sz="1600" dirty="0" err="1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weblinks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 give a more extensive range of ideas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and interactive activities.</a:t>
            </a:r>
          </a:p>
          <a:p>
            <a:endParaRPr lang="en-GB" sz="1600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Listening Walk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Go on a walk indoors or outdoors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see how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many sounds can be heard. List them pictorially.</a:t>
            </a: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Guess the object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Choose household objects that make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 sound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e.g. bunch of keys, squeaky toy or instruments.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Explore the sounds then make the sound with the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object behind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 screen. Can your child guess the object?</a:t>
            </a: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Grandmother’s footsteps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Choose a range of objects / instruments to produce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different sounds. Match a type of footstep e.g. tiptoes, fairy steps, giant stamps, hops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etc. Play the instrument hidden behind back and see if child can respond with correct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movement.</a:t>
            </a: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Shaker Maker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Make shakers with different contents to produce a range of sounds.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(Plastic bottles with lids ) Put hand puppets over the shakers to hide the contents.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Shake to see if child can guess the contents.</a:t>
            </a: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Rhythm and Rhyme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Sing / say nursery rhymes, read rhyming stories and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stories with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 repeated rhythmical phrase </a:t>
            </a:r>
            <a:r>
              <a:rPr lang="en-GB" sz="1600" dirty="0" err="1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e.g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 .the Gingerbread man</a:t>
            </a: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Listen to The Beat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Clap/ stamp a rhythm / pattern and ask your child to copy it. Use</a:t>
            </a:r>
          </a:p>
          <a:p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a variety of percussion instruments to play different rhythms and move in time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by marching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/ stamping or clapping along.</a:t>
            </a:r>
          </a:p>
          <a:p>
            <a:r>
              <a:rPr lang="en-GB" sz="1600" dirty="0">
                <a:solidFill>
                  <a:srgbClr val="33CD33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Playing with words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This activity focuses on names and names of objects. The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idea is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to explore the name of an object or person by clapping the 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syllables. Encourage </a:t>
            </a:r>
            <a:r>
              <a:rPr lang="en-GB" sz="1600" dirty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your child to clap along when you say the word</a:t>
            </a:r>
            <a:r>
              <a:rPr lang="en-GB" sz="1600" dirty="0" smtClean="0">
                <a:solidFill>
                  <a:srgbClr val="000000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.</a:t>
            </a:r>
          </a:p>
          <a:p>
            <a:endParaRPr lang="en-GB" sz="1600" dirty="0">
              <a:solidFill>
                <a:srgbClr val="000000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  <a:p>
            <a:r>
              <a:rPr lang="en-GB" sz="1600" dirty="0">
                <a:solidFill>
                  <a:srgbClr val="0066FF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www.letters-and-sounds.com/phase-1-games.html</a:t>
            </a:r>
          </a:p>
          <a:p>
            <a:r>
              <a:rPr lang="en-GB" sz="1600" dirty="0">
                <a:solidFill>
                  <a:srgbClr val="0066FF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www.phonicsplay.co.uk/Phase1Menu.htm</a:t>
            </a:r>
          </a:p>
          <a:p>
            <a:r>
              <a:rPr lang="en-GB" sz="1600" dirty="0">
                <a:solidFill>
                  <a:srgbClr val="0066FF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www.letters-and-sounds.com/phase-1-resources.html</a:t>
            </a:r>
          </a:p>
          <a:p>
            <a:r>
              <a:rPr lang="en-GB" sz="1600" dirty="0">
                <a:solidFill>
                  <a:srgbClr val="0066FF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www.earlylearninghq.org.uk/literacy/letters-sounds/</a:t>
            </a:r>
          </a:p>
          <a:p>
            <a:r>
              <a:rPr lang="en-GB" sz="1600" dirty="0">
                <a:solidFill>
                  <a:srgbClr val="0066FF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www.oxfordowl.co.uk/for-home/reading-owl/expert-help/phonics-made-easy</a:t>
            </a:r>
          </a:p>
          <a:p>
            <a:r>
              <a:rPr lang="en-GB" sz="1600" dirty="0" smtClean="0">
                <a:solidFill>
                  <a:srgbClr val="0066FF"/>
                </a:solidFill>
                <a:latin typeface="JessHand" panose="02000603000000000000" pitchFamily="2" charset="0"/>
                <a:ea typeface="JessHand" panose="02000603000000000000" pitchFamily="2" charset="0"/>
              </a:rPr>
              <a:t>www.topmarks.co.uk/interactive.aspx?cat=139</a:t>
            </a:r>
            <a:endParaRPr lang="en-GB" sz="1600" dirty="0">
              <a:solidFill>
                <a:srgbClr val="0066FF"/>
              </a:solidFill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401" y="833735"/>
            <a:ext cx="785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essHand" panose="02000603000000000000" pitchFamily="2" charset="0"/>
                <a:ea typeface="JessHand" panose="02000603000000000000" pitchFamily="2" charset="0"/>
              </a:rPr>
              <a:t>Activities to support phonics learning at home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essHand" panose="02000603000000000000" pitchFamily="2" charset="0"/>
              <a:ea typeface="JessHan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1760</Words>
  <Application>Microsoft Office PowerPoint</Application>
  <PresentationFormat>Custom</PresentationFormat>
  <Paragraphs>94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123Marker</vt:lpstr>
      <vt:lpstr>Arial</vt:lpstr>
      <vt:lpstr>Calibri</vt:lpstr>
      <vt:lpstr>Calibri Light</vt:lpstr>
      <vt:lpstr>Funnier</vt:lpstr>
      <vt:lpstr>JessHand</vt:lpstr>
      <vt:lpstr>KG Ray of Sunshine</vt:lpstr>
      <vt:lpstr>Office Theme</vt:lpstr>
      <vt:lpstr>   Shield Row Primary School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 IT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Shield Row Primary School  Guide to Phonics and Reading Development</dc:title>
  <dc:creator>Bolton, Adele</dc:creator>
  <cp:lastModifiedBy>Bolton, Adele</cp:lastModifiedBy>
  <cp:revision>17</cp:revision>
  <dcterms:created xsi:type="dcterms:W3CDTF">2020-04-01T11:37:20Z</dcterms:created>
  <dcterms:modified xsi:type="dcterms:W3CDTF">2020-04-01T13:54:02Z</dcterms:modified>
</cp:coreProperties>
</file>